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/>
    <p:restoredTop sz="94647"/>
  </p:normalViewPr>
  <p:slideViewPr>
    <p:cSldViewPr snapToGrid="0">
      <p:cViewPr varScale="1">
        <p:scale>
          <a:sx n="144" d="100"/>
          <a:sy n="144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D613-75F5-204C-8F01-D945782B2B98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ECEA-FB03-DD48-B116-615FE208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6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8CD3-8ED6-564E-2D6C-B95EF35A1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089CF-DAB2-C7E7-8662-774CB908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15F2-E392-319A-FD15-68D50AFF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49B0-76DA-B78B-0E46-2DC605BB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760C-8B64-7871-A969-582E5152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4626-2935-CC6C-775F-79A3C26F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5EFC3-218B-30A2-35FE-FC3B9155E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B5F71-82B3-D7F8-6EAA-8C88BF59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6E9B-09E4-84C6-A851-90E3AB48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6341E-35DE-1942-BC05-BF6B7F92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D5F15-6F40-C14E-FBDE-6B5FA65BB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88235-8D21-7DBD-7CD1-CC4659CA0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18C7-B408-3855-AE06-00A9E8D9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6A0B6-0F7E-F491-F42B-9A86EF11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E2B2D-31E1-F30D-F119-DCB0C047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E952-A172-C867-8A63-D4E1654A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5ECB-B927-F7C3-8C10-7EFCBAE7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557A-2A5B-A08D-707C-1E26DC66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1EB9-D135-851A-BC05-EE187C0F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37A-335B-005F-9F0B-D3C43CF9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961A-A3B9-27DD-7ECC-560E211E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415-5CE0-C95D-51DE-B3AE30BD4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54664-4128-F980-F307-EEA5C133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7888-3445-F3ED-BA03-1C9669BE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EDD4-2E52-1477-D11E-5B7B9ACA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3C95-1FC2-DDF3-6CA2-3269A5D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474F-64A4-CB30-CE1B-CE5B79FCB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1255E-1564-7444-2917-236F622E4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C7206-24C0-489A-E143-4739E13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85211-E47A-D618-5C97-5C286270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F3D01-F7FD-5F1D-8F68-C49F662E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B845-7B92-EA12-1925-DEBE791F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A9C6-7D72-EE63-83D9-2977A3A7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E1CC5-20DB-6F24-8229-53A18E3D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0EC04-8259-9E58-7C14-6B9AD72DD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150C1-8875-A1CF-0EF9-84DAE0120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E390F-9AA8-CE9D-BD34-2E0DFEB6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EAE5F-2CFD-BC98-F107-81BF8B6F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5065D-799F-6D39-323F-A2154EED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78B7-46A9-3996-2091-53E44564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147D2-4274-E2D2-A928-C3DE99E6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1B893-FC8F-40E6-CE4D-A3B92E73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2C179-B03F-582C-1D97-D0DDDB9D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1F655-0074-6768-1583-99AC07C3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F1CA3-8BE8-8F6B-321B-157E4996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ACE6E-7D94-9029-617F-C0FAEE71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AD4B-D012-B3C3-7265-0889659E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5FA1-C879-1B91-EFC6-B7B23AE7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43853-7B83-42A9-929A-1A94E58D5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983B-E2C7-D8FE-2A84-C525D9F4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13D5-47AC-F734-90FB-48D44F0D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6C73-4C57-BDBB-BD0D-529D0F2A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EAA0-3264-8F5E-70E5-2402232A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89F5F-C1A0-8D28-4F5F-04B347D0C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B92FA-D896-80EF-D9B1-E15C6FA15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70D3-0E47-DCF8-B309-DB79CD5F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FB982-E3BA-2A99-1013-4DEB8032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5FDC-53FB-51BA-0266-6E60E60B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9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34125-29BA-D259-CDB4-B60DA333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88FB8-7B8E-8312-2363-8C454A27C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DA60-B326-8362-DFF3-C5B3D59E6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B298-B150-8A41-BEEA-AE3EDA95D853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3C65C-6077-3630-D04F-130EC5B17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1709-BEF2-C33F-3C03-7FF06915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1FC2-9149-A140-8714-772B3019C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9;p1">
            <a:extLst>
              <a:ext uri="{FF2B5EF4-FFF2-40B4-BE49-F238E27FC236}">
                <a16:creationId xmlns:a16="http://schemas.microsoft.com/office/drawing/2014/main" id="{80E1732F-4A1C-594E-4E0E-3D147F075A6E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48000">
                <a:srgbClr val="CAEEFB">
                  <a:alpha val="69803"/>
                </a:srgbClr>
              </a:gs>
              <a:gs pos="73000">
                <a:srgbClr val="EEF9FD">
                  <a:alpha val="9803"/>
                </a:srgbClr>
              </a:gs>
              <a:gs pos="100000">
                <a:srgbClr val="EEF9FD">
                  <a:alpha val="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0;p1" descr="Nerve outline">
            <a:extLst>
              <a:ext uri="{FF2B5EF4-FFF2-40B4-BE49-F238E27FC236}">
                <a16:creationId xmlns:a16="http://schemas.microsoft.com/office/drawing/2014/main" id="{1364CBAE-DCA7-82A4-2827-3606FCBA5B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8081" y="398532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D51CF3FA-2AFE-948C-8F39-145173AAB594}"/>
              </a:ext>
            </a:extLst>
          </p:cNvPr>
          <p:cNvSpPr txBox="1"/>
          <p:nvPr/>
        </p:nvSpPr>
        <p:spPr>
          <a:xfrm>
            <a:off x="10955252" y="484208"/>
            <a:ext cx="100247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latin typeface="Roboto"/>
                <a:ea typeface="Roboto"/>
                <a:cs typeface="Roboto"/>
                <a:sym typeface="Roboto"/>
              </a:rPr>
              <a:t>Name of Institution or University</a:t>
            </a:r>
            <a:endParaRPr sz="1400" dirty="0"/>
          </a:p>
        </p:txBody>
      </p:sp>
      <p:sp>
        <p:nvSpPr>
          <p:cNvPr id="16" name="Google Shape;92;p1">
            <a:extLst>
              <a:ext uri="{FF2B5EF4-FFF2-40B4-BE49-F238E27FC236}">
                <a16:creationId xmlns:a16="http://schemas.microsoft.com/office/drawing/2014/main" id="{E7972E67-66D0-B515-CD5F-F9F6D525B3B1}"/>
              </a:ext>
            </a:extLst>
          </p:cNvPr>
          <p:cNvSpPr txBox="1"/>
          <p:nvPr/>
        </p:nvSpPr>
        <p:spPr>
          <a:xfrm>
            <a:off x="930275" y="191099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3;p1">
            <a:extLst>
              <a:ext uri="{FF2B5EF4-FFF2-40B4-BE49-F238E27FC236}">
                <a16:creationId xmlns:a16="http://schemas.microsoft.com/office/drawing/2014/main" id="{030C5C84-76DE-ED72-2256-4054C08FCC0E}"/>
              </a:ext>
            </a:extLst>
          </p:cNvPr>
          <p:cNvSpPr txBox="1"/>
          <p:nvPr/>
        </p:nvSpPr>
        <p:spPr>
          <a:xfrm>
            <a:off x="366540" y="449222"/>
            <a:ext cx="572946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l"/>
            <a:r>
              <a:rPr lang="en-IN" sz="2800" b="1" i="0" dirty="0">
                <a:solidFill>
                  <a:srgbClr val="FFFFFF"/>
                </a:solidFill>
                <a:effectLst/>
                <a:latin typeface="Barlow" pitchFamily="2" charset="77"/>
              </a:rPr>
              <a:t>42</a:t>
            </a:r>
            <a:r>
              <a:rPr lang="en-IN" sz="2800" b="1" i="0" baseline="30000" dirty="0">
                <a:solidFill>
                  <a:srgbClr val="FFFFFF"/>
                </a:solidFill>
                <a:effectLst/>
                <a:latin typeface="Barlow" pitchFamily="2" charset="77"/>
              </a:rPr>
              <a:t>nd </a:t>
            </a:r>
            <a:r>
              <a:rPr lang="en-IN" sz="2800" b="1" i="0" dirty="0">
                <a:solidFill>
                  <a:srgbClr val="FFFFFF"/>
                </a:solidFill>
                <a:effectLst/>
                <a:latin typeface="Barlow" pitchFamily="2" charset="77"/>
              </a:rPr>
              <a:t>International Conference on</a:t>
            </a:r>
          </a:p>
          <a:p>
            <a:pPr algn="l"/>
            <a:r>
              <a:rPr lang="en-IN" sz="4000" b="1" i="0" dirty="0">
                <a:solidFill>
                  <a:srgbClr val="FFFFFF"/>
                </a:solidFill>
                <a:effectLst/>
                <a:latin typeface="Barlow" pitchFamily="2" charset="77"/>
              </a:rPr>
              <a:t>Advances in Psychiatry </a:t>
            </a:r>
          </a:p>
          <a:p>
            <a:pPr algn="l"/>
            <a:r>
              <a:rPr lang="en-IN" sz="4000" b="1" i="0" dirty="0">
                <a:solidFill>
                  <a:srgbClr val="FFFFFF"/>
                </a:solidFill>
                <a:effectLst/>
                <a:latin typeface="Barlow" pitchFamily="2" charset="77"/>
              </a:rPr>
              <a:t>and Mental Health</a:t>
            </a:r>
          </a:p>
        </p:txBody>
      </p:sp>
      <p:sp>
        <p:nvSpPr>
          <p:cNvPr id="18" name="Google Shape;94;p1">
            <a:extLst>
              <a:ext uri="{FF2B5EF4-FFF2-40B4-BE49-F238E27FC236}">
                <a16:creationId xmlns:a16="http://schemas.microsoft.com/office/drawing/2014/main" id="{497DB530-6DF1-0779-4FA3-328401ABF9FB}"/>
              </a:ext>
            </a:extLst>
          </p:cNvPr>
          <p:cNvSpPr txBox="1"/>
          <p:nvPr/>
        </p:nvSpPr>
        <p:spPr>
          <a:xfrm>
            <a:off x="589943" y="4792434"/>
            <a:ext cx="33450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Your name here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7EF2CBC0-CF65-7CE2-0CC5-F895EEB01D5A}"/>
              </a:ext>
            </a:extLst>
          </p:cNvPr>
          <p:cNvSpPr txBox="1"/>
          <p:nvPr/>
        </p:nvSpPr>
        <p:spPr>
          <a:xfrm>
            <a:off x="485440" y="3121698"/>
            <a:ext cx="33450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r>
              <a:rPr lang="en-US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dirty="0"/>
          </a:p>
        </p:txBody>
      </p:sp>
      <p:sp>
        <p:nvSpPr>
          <p:cNvPr id="20" name="Google Shape;96;p1">
            <a:extLst>
              <a:ext uri="{FF2B5EF4-FFF2-40B4-BE49-F238E27FC236}">
                <a16:creationId xmlns:a16="http://schemas.microsoft.com/office/drawing/2014/main" id="{AD4AD954-2EED-829D-43CA-27A29DF108B4}"/>
              </a:ext>
            </a:extLst>
          </p:cNvPr>
          <p:cNvSpPr txBox="1"/>
          <p:nvPr/>
        </p:nvSpPr>
        <p:spPr>
          <a:xfrm>
            <a:off x="589943" y="5254058"/>
            <a:ext cx="52046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Affiliation:</a:t>
            </a: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21" name="Google Shape;97;p1">
            <a:extLst>
              <a:ext uri="{FF2B5EF4-FFF2-40B4-BE49-F238E27FC236}">
                <a16:creationId xmlns:a16="http://schemas.microsoft.com/office/drawing/2014/main" id="{33653386-C25D-53AD-129A-A3777BCD9B7E}"/>
              </a:ext>
            </a:extLst>
          </p:cNvPr>
          <p:cNvSpPr txBox="1"/>
          <p:nvPr/>
        </p:nvSpPr>
        <p:spPr>
          <a:xfrm>
            <a:off x="9141175" y="6439276"/>
            <a:ext cx="24738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www.neurologyconf.com/psychiatry</a:t>
            </a:r>
            <a:endParaRPr sz="11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2C7C34-7779-854F-52C6-0A1E5996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38" y="2280325"/>
            <a:ext cx="3716179" cy="3775166"/>
          </a:xfrm>
          <a:prstGeom prst="rect">
            <a:avLst/>
          </a:prstGeom>
        </p:spPr>
      </p:pic>
      <p:sp>
        <p:nvSpPr>
          <p:cNvPr id="27" name="Google Shape;96;p1">
            <a:extLst>
              <a:ext uri="{FF2B5EF4-FFF2-40B4-BE49-F238E27FC236}">
                <a16:creationId xmlns:a16="http://schemas.microsoft.com/office/drawing/2014/main" id="{1AC15CDC-35A1-14A7-DFE0-AA8972FB479C}"/>
              </a:ext>
            </a:extLst>
          </p:cNvPr>
          <p:cNvSpPr txBox="1"/>
          <p:nvPr/>
        </p:nvSpPr>
        <p:spPr>
          <a:xfrm>
            <a:off x="366540" y="2229294"/>
            <a:ext cx="5204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i="0" dirty="0">
                <a:solidFill>
                  <a:srgbClr val="0F0101"/>
                </a:solidFill>
                <a:effectLst/>
                <a:latin typeface="Noto Serif Khmer"/>
              </a:rPr>
              <a:t>November 10-11, 2025, in Dubai, UAE</a:t>
            </a:r>
            <a:endParaRPr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F4F4D36-E50A-A376-B451-AEA8831C5A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4298653" y="1433912"/>
            <a:ext cx="4119413" cy="41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09152" y="750484"/>
            <a:ext cx="4510026" cy="8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</a:pPr>
            <a:r>
              <a:rPr lang="en-US" sz="3200" b="1" dirty="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Table of Contents</a:t>
            </a:r>
            <a:endParaRPr dirty="0"/>
          </a:p>
        </p:txBody>
      </p:sp>
      <p:sp>
        <p:nvSpPr>
          <p:cNvPr id="105" name="Google Shape;105;p2"/>
          <p:cNvSpPr txBox="1"/>
          <p:nvPr/>
        </p:nvSpPr>
        <p:spPr>
          <a:xfrm>
            <a:off x="5854058" y="1306608"/>
            <a:ext cx="683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854058" y="2252387"/>
            <a:ext cx="683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II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854058" y="3198166"/>
            <a:ext cx="683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III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854058" y="4143945"/>
            <a:ext cx="683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IV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854058" y="5089725"/>
            <a:ext cx="6835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endParaRPr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715796" y="1306608"/>
            <a:ext cx="4888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Background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715796" y="2252387"/>
            <a:ext cx="4888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Hypothesis &amp; Objectives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715796" y="3198166"/>
            <a:ext cx="4888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Methodology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715796" y="4143945"/>
            <a:ext cx="4888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715796" y="5089725"/>
            <a:ext cx="4888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Conclusion &amp; Discussion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409152" y="1768273"/>
            <a:ext cx="4539343" cy="4564538"/>
          </a:xfrm>
          <a:prstGeom prst="foldedCorner">
            <a:avLst>
              <a:gd name="adj" fmla="val 14269"/>
            </a:avLst>
          </a:prstGeom>
          <a:solidFill>
            <a:schemeClr val="accent1"/>
          </a:solidFill>
          <a:ln w="19050" cap="flat" cmpd="sng">
            <a:solidFill>
              <a:srgbClr val="1C47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Tip: </a:t>
            </a:r>
            <a:r>
              <a:rPr lang="en-US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Looking to change the color palette of this presentation deck in just a few clicks?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to “Format” on the menu bar → “Theme colors” → customize your own palette!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Similarly, to change the font, go to “Format” → “Replace Fonts…”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Delete this tip note when you’re done.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927615" y="1108428"/>
            <a:ext cx="10342245" cy="89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Medium"/>
              <a:buNone/>
            </a:pPr>
            <a:r>
              <a:rPr lang="en-US" sz="3200" b="1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Introduction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927617" y="2106362"/>
            <a:ext cx="4787382" cy="420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 your audience enough background information for them to understand the importance and existing knowledge of the project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Tip: 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less words and more visuals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Tip: 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find yourself having more than 3 bullet points, split the information into multiple slides to avoid too much clutter on one slide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587376" y="549275"/>
            <a:ext cx="340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endParaRPr sz="14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43555" y="549275"/>
            <a:ext cx="20166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Research Background</a:t>
            </a:r>
            <a:endParaRPr sz="14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140342"/>
            <a:ext cx="5168383" cy="516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178</Words>
  <Application>Microsoft Macintosh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Barlow</vt:lpstr>
      <vt:lpstr>Calibri</vt:lpstr>
      <vt:lpstr>Calibri Light</vt:lpstr>
      <vt:lpstr>Noto Serif Khmer</vt:lpstr>
      <vt:lpstr>Roboto</vt:lpstr>
      <vt:lpstr>Roboto Medium</vt:lpstr>
      <vt:lpstr>Office Theme</vt:lpstr>
      <vt:lpstr>PowerPoint Presentation</vt:lpstr>
      <vt:lpstr>Table of Contents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CLS Event Publication PVT LTD</dc:creator>
  <cp:lastModifiedBy>CLS Event Publication PVT LTD</cp:lastModifiedBy>
  <cp:revision>1</cp:revision>
  <dcterms:created xsi:type="dcterms:W3CDTF">2025-10-09T09:20:57Z</dcterms:created>
  <dcterms:modified xsi:type="dcterms:W3CDTF">2025-10-09T09:42:47Z</dcterms:modified>
</cp:coreProperties>
</file>