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206400" cy="32004000"/>
  <p:notesSz cx="32918400" cy="5120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7">
          <p15:clr>
            <a:srgbClr val="A4A3A4"/>
          </p15:clr>
        </p15:guide>
        <p15:guide id="2" orient="horz" pos="19087">
          <p15:clr>
            <a:srgbClr val="A4A3A4"/>
          </p15:clr>
        </p15:guide>
        <p15:guide id="3" orient="horz" pos="3625">
          <p15:clr>
            <a:srgbClr val="A4A3A4"/>
          </p15:clr>
        </p15:guide>
        <p15:guide id="4" orient="horz" pos="2070">
          <p15:clr>
            <a:srgbClr val="A4A3A4"/>
          </p15:clr>
        </p15:guide>
        <p15:guide id="5" pos="7439">
          <p15:clr>
            <a:srgbClr val="A4A3A4"/>
          </p15:clr>
        </p15:guide>
        <p15:guide id="6" pos="8412">
          <p15:clr>
            <a:srgbClr val="A4A3A4"/>
          </p15:clr>
        </p15:guide>
        <p15:guide id="7" pos="15311">
          <p15:clr>
            <a:srgbClr val="A4A3A4"/>
          </p15:clr>
        </p15:guide>
        <p15:guide id="8" pos="24535">
          <p15:clr>
            <a:srgbClr val="A4A3A4"/>
          </p15:clr>
        </p15:guide>
        <p15:guide id="9" pos="1150">
          <p15:clr>
            <a:srgbClr val="A4A3A4"/>
          </p15:clr>
        </p15:guide>
        <p15:guide id="10" pos="16330">
          <p15:clr>
            <a:srgbClr val="A4A3A4"/>
          </p15:clr>
        </p15:guide>
        <p15:guide id="11" pos="23563">
          <p15:clr>
            <a:srgbClr val="A4A3A4"/>
          </p15:clr>
        </p15:guide>
        <p15:guide id="12" pos="308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AA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6"/>
  </p:normalViewPr>
  <p:slideViewPr>
    <p:cSldViewPr snapToGrid="0">
      <p:cViewPr varScale="1">
        <p:scale>
          <a:sx n="21" d="100"/>
          <a:sy n="21" d="100"/>
        </p:scale>
        <p:origin x="280" y="304"/>
      </p:cViewPr>
      <p:guideLst>
        <p:guide orient="horz" pos="697"/>
        <p:guide orient="horz" pos="19087"/>
        <p:guide orient="horz" pos="3625"/>
        <p:guide orient="horz" pos="2070"/>
        <p:guide pos="7439"/>
        <p:guide pos="8412"/>
        <p:guide pos="15311"/>
        <p:guide pos="24535"/>
        <p:guide pos="1150"/>
        <p:guide pos="16330"/>
        <p:guide pos="23563"/>
        <p:guide pos="308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8FDA745-859E-5719-F05F-0030B011BB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2A8A86-7D1E-31E1-C687-C6C7C79E75B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A68D476-ED18-7548-8071-A255650EF81F}" type="datetime1">
              <a:rPr lang="en-US" altLang="en-US"/>
              <a:pPr/>
              <a:t>12/19/24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D0177A3-6DCF-AFBE-9239-62F91B4DB1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3840163"/>
            <a:ext cx="307213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756A6E2-F720-03FE-9052-FD9348EF2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E345B-C404-C9F2-7BD9-547278A6EF4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1150F-61E5-B637-589B-6CD9A0075F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351E4EB-184D-F249-B81E-74D4C54338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 pitchFamily="-11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465AAEE4-FA09-2DE8-4103-708F0EB80E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016183AA-7B6D-DEE3-D6D6-AD3C6A0468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96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4AF1176D-BBE7-1F40-6390-32FAA65596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E6B0AA9-5830-1343-97A2-B204E53BD3A9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4" y="9942601"/>
            <a:ext cx="43526075" cy="685888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18134983"/>
            <a:ext cx="35845750" cy="818003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548038-C7DF-D32B-B2BF-4666EE6423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0B0E05-8F9E-3754-4147-67969ADAB9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6605D1-12EE-A1DC-D84D-87DC322F57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1DCBEB-F693-EF42-8368-141F946120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36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85A845-4803-1BF6-880E-2B2991DAE0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AC3216-D858-101D-D732-8A17C1C3D9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F7034D-C0CC-E92D-5BDF-A9F768544C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133BDC-B550-C54D-A7F2-3D8D2C09DA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3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4" y="2844492"/>
            <a:ext cx="10880725" cy="256035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2844492"/>
            <a:ext cx="32492950" cy="256035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619113-C308-6587-4B04-5C503580B7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CC7232-5BFB-ABA5-E44C-D0F842A32C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080C19-1F0A-C6C9-6748-9091E71419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AB2341-31EE-3044-A323-90C70DD9EA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402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FA5E00-476B-E965-0F4C-23BE23CF4D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71D1EF-E442-5013-82CB-CAF4FDA458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142D6E-39D5-A521-028B-1EE1B4E4B0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DE5E01-721D-754C-AA0D-8967005517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406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0565843"/>
            <a:ext cx="43526075" cy="63557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3564968"/>
            <a:ext cx="43526075" cy="7000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189F9F-02E6-48B0-D7CD-7084ABF472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65616C-99FB-4E61-8447-AAC8088D0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B8D344-60A1-9620-BFD4-C04C79DE14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1FC2B3-5557-3145-8AAB-7ABEAFEAA8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65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4" y="9246527"/>
            <a:ext cx="21686837" cy="192014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9246527"/>
            <a:ext cx="21686838" cy="192014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A493E1-A7D7-BA1B-5D11-0F96952BEF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BEF344-BE36-393A-53B6-4A4DC73CB5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E9E8AB-20FF-C143-7D70-7787995692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ADFAB-13C9-C54A-8808-A383A7152A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206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281024"/>
            <a:ext cx="46085125" cy="533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7164476"/>
            <a:ext cx="22625050" cy="2984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0149417"/>
            <a:ext cx="22625050" cy="184390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7164476"/>
            <a:ext cx="22632988" cy="2984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0149417"/>
            <a:ext cx="22632988" cy="184390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8CB8973-3274-DE1D-EC00-11284848DA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7B17FB8-A1D4-5130-4517-864A6BACB7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7ED1F80-E974-4957-C561-6771577641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5F41DD-71D3-574F-B31F-483B9A7975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4055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365BE46-5242-637A-6A02-9F8979CADC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A68B48-A459-9F3B-B7C6-832B13663A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858A924-4820-89C9-15D6-D81A11DD30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5206EF-555C-D943-97C0-C9D0C6CAFA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430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1124653-D35B-5DEE-A024-71042A36EC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6C7F3E1-DB1D-F6E6-0A4F-82978C7735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120C131-3614-65C1-5CF3-6CB476CF70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A41130-093F-C445-A164-320B2A39E7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839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274851"/>
            <a:ext cx="16846550" cy="54219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274851"/>
            <a:ext cx="28625800" cy="27313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6696825"/>
            <a:ext cx="16846550" cy="218916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90D5D9-15AF-235A-F778-BEE37D2189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0D0CE7-9199-2929-07EE-6EB6A2E721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5C9C22-A37E-79AB-8EFB-C8D7535ADC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71ED01-8295-F54D-B73C-8B37D76C6E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33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6" y="22402492"/>
            <a:ext cx="30724475" cy="26453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6" y="2859927"/>
            <a:ext cx="30724475" cy="192014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6" y="25047885"/>
            <a:ext cx="30724475" cy="37550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FA44E1-44FF-554A-3D29-9AC59A3F21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2D801F-BFA3-AD75-0BEC-26F4A2DD2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589E37-B025-1BB6-26A1-D18A42FB51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1C0E4D-32FE-1743-902A-2DE85736CB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9373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78CF532-8D4D-BB5D-CAE0-FA60E21FB7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2844800"/>
            <a:ext cx="435260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3985265-FB8D-F6D8-989E-18ED97743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9247188"/>
            <a:ext cx="43526075" cy="1920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DC740A3-1D2F-9C29-3DC4-F86E1FE41C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29159200"/>
            <a:ext cx="1066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>
              <a:defRPr sz="6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D4D622A-3138-F6C7-6E7C-D9F930AC4A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29159200"/>
            <a:ext cx="162147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ctr">
              <a:defRPr sz="6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CC36080-956D-765D-CAE7-479C6C0959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29159200"/>
            <a:ext cx="1066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r">
              <a:defRPr sz="6200">
                <a:latin typeface="Times New Roman" panose="02020603050405020304" pitchFamily="18" charset="0"/>
              </a:defRPr>
            </a:lvl1pPr>
          </a:lstStyle>
          <a:p>
            <a:fld id="{C6FAD96A-1E3E-F045-A7F2-4AD4FEC940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6pPr>
      <a:lvl7pPr marL="9144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7pPr>
      <a:lvl8pPr marL="13716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8pPr>
      <a:lvl9pPr marL="18288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9pPr>
    </p:titleStyle>
    <p:bodyStyle>
      <a:lvl1pPr marL="1528763" indent="-1528763" algn="l" defTabSz="4075113" rtl="0" eaLnBrk="0" fontAlgn="base" hangingPunct="0">
        <a:spcBef>
          <a:spcPct val="20000"/>
        </a:spcBef>
        <a:spcAft>
          <a:spcPct val="0"/>
        </a:spcAft>
        <a:buChar char="•"/>
        <a:defRPr sz="143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3311525" indent="-1273175" algn="l" defTabSz="4075113" rtl="0" eaLnBrk="0" fontAlgn="base" hangingPunct="0">
        <a:spcBef>
          <a:spcPct val="20000"/>
        </a:spcBef>
        <a:spcAft>
          <a:spcPct val="0"/>
        </a:spcAft>
        <a:buChar char="–"/>
        <a:defRPr sz="12500">
          <a:solidFill>
            <a:schemeClr val="tx1"/>
          </a:solidFill>
          <a:latin typeface="+mn-lt"/>
          <a:ea typeface="ＭＳ Ｐゴシック" pitchFamily="-65" charset="-128"/>
          <a:cs typeface="ＭＳ Ｐゴシック" charset="0"/>
        </a:defRPr>
      </a:lvl2pPr>
      <a:lvl3pPr marL="5094288" indent="-1019175" algn="l" defTabSz="4075113" rtl="0" eaLnBrk="0" fontAlgn="base" hangingPunct="0">
        <a:spcBef>
          <a:spcPct val="20000"/>
        </a:spcBef>
        <a:spcAft>
          <a:spcPct val="0"/>
        </a:spcAft>
        <a:buChar char="•"/>
        <a:defRPr sz="10700">
          <a:solidFill>
            <a:schemeClr val="tx1"/>
          </a:solidFill>
          <a:latin typeface="+mn-lt"/>
          <a:ea typeface="ＭＳ Ｐゴシック" pitchFamily="-65" charset="-128"/>
          <a:cs typeface="ＭＳ Ｐゴシック" charset="0"/>
        </a:defRPr>
      </a:lvl3pPr>
      <a:lvl4pPr marL="7132638" indent="-1019175" algn="l" defTabSz="4075113" rtl="0" eaLnBrk="0" fontAlgn="base" hangingPunct="0">
        <a:spcBef>
          <a:spcPct val="20000"/>
        </a:spcBef>
        <a:spcAft>
          <a:spcPct val="0"/>
        </a:spcAft>
        <a:buChar char="–"/>
        <a:defRPr sz="8900">
          <a:solidFill>
            <a:schemeClr val="tx1"/>
          </a:solidFill>
          <a:latin typeface="+mn-lt"/>
          <a:ea typeface="ＭＳ Ｐゴシック" pitchFamily="-65" charset="-128"/>
          <a:cs typeface="ＭＳ Ｐゴシック" charset="0"/>
        </a:defRPr>
      </a:lvl4pPr>
      <a:lvl5pPr marL="9169400" indent="-1017588" algn="l" defTabSz="4075113" rtl="0" eaLnBrk="0" fontAlgn="base" hangingPunct="0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  <a:cs typeface="ＭＳ Ｐゴシック" charset="0"/>
        </a:defRPr>
      </a:lvl5pPr>
      <a:lvl6pPr marL="96266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6pPr>
      <a:lvl7pPr marL="100838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7pPr>
      <a:lvl8pPr marL="105410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8pPr>
      <a:lvl9pPr marL="109982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C5055BAD-8EE8-0573-821C-514ABE37E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1206400" cy="32004000"/>
          </a:xfrm>
          <a:prstGeom prst="rect">
            <a:avLst/>
          </a:prstGeom>
          <a:solidFill>
            <a:srgbClr val="191919">
              <a:alpha val="7843"/>
            </a:srgbClr>
          </a:solidFill>
          <a:ln w="9525">
            <a:solidFill>
              <a:srgbClr val="D8D8D8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Avenir Book"/>
              <a:ea typeface="ＭＳ Ｐゴシック" charset="0"/>
              <a:cs typeface="Avenir Book"/>
            </a:endParaRPr>
          </a:p>
        </p:txBody>
      </p:sp>
      <p:sp>
        <p:nvSpPr>
          <p:cNvPr id="14339" name="Text Box 7">
            <a:extLst>
              <a:ext uri="{FF2B5EF4-FFF2-40B4-BE49-F238E27FC236}">
                <a16:creationId xmlns:a16="http://schemas.microsoft.com/office/drawing/2014/main" id="{D6FED048-C6A8-1400-12E8-4569F65F9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6929438"/>
            <a:ext cx="10512425" cy="845661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4800" b="1" dirty="0">
                <a:latin typeface="Avenir Heavy" panose="02000503020000020003" pitchFamily="2" charset="0"/>
              </a:rPr>
              <a:t>Introduction</a:t>
            </a:r>
          </a:p>
          <a:p>
            <a:pPr eaLnBrk="1" hangingPunct="1">
              <a:spcBef>
                <a:spcPct val="100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altLang="ja-JP" sz="4800" dirty="0">
                <a:latin typeface="Avenir Book" panose="02000503020000020003" pitchFamily="2" charset="0"/>
              </a:rPr>
              <a:t>Three sentences max. </a:t>
            </a:r>
          </a:p>
          <a:p>
            <a:pPr eaLnBrk="1" hangingPunct="1">
              <a:spcBef>
                <a:spcPct val="100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altLang="ja-JP" sz="4800" dirty="0">
                <a:latin typeface="Avenir Medium" panose="02000503020000020003" pitchFamily="2" charset="0"/>
              </a:rPr>
              <a:t>Persuade</a:t>
            </a:r>
            <a:r>
              <a:rPr lang="en-US" altLang="ja-JP" sz="4800" dirty="0">
                <a:latin typeface="Avenir Book" panose="02000503020000020003" pitchFamily="2" charset="0"/>
              </a:rPr>
              <a:t> reader you have novel, interesting question(s) and hypothesis. Resist urge to use all the white space. </a:t>
            </a:r>
            <a:endParaRPr lang="en-US" altLang="en-US" sz="4800" dirty="0">
              <a:latin typeface="Avenir Book" panose="02000503020000020003" pitchFamily="2" charset="0"/>
            </a:endParaRPr>
          </a:p>
        </p:txBody>
      </p:sp>
      <p:sp>
        <p:nvSpPr>
          <p:cNvPr id="14340" name="Text Box 11">
            <a:extLst>
              <a:ext uri="{FF2B5EF4-FFF2-40B4-BE49-F238E27FC236}">
                <a16:creationId xmlns:a16="http://schemas.microsoft.com/office/drawing/2014/main" id="{709EA67E-90EC-D18B-7F76-FCB6769B4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16351250"/>
            <a:ext cx="10512425" cy="1454943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00000"/>
                </a:solidFill>
                <a:latin typeface="Avenir Heavy" panose="02000503020000020003" pitchFamily="2" charset="0"/>
              </a:rPr>
              <a:t>Materials and methods</a:t>
            </a:r>
            <a:r>
              <a:rPr lang="en-US" altLang="en-US" sz="4800">
                <a:solidFill>
                  <a:srgbClr val="FF8000"/>
                </a:solidFill>
                <a:latin typeface="Avenir Book" panose="02000503020000020003" pitchFamily="2" charset="0"/>
              </a:rPr>
              <a:t>	</a:t>
            </a:r>
            <a:endParaRPr lang="en-US" altLang="en-US" sz="4800">
              <a:latin typeface="Avenir Book" panose="02000503020000020003" pitchFamily="2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4800">
              <a:latin typeface="Avenir Book" panose="02000503020000020003" pitchFamily="2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altLang="en-US" sz="4800">
                <a:latin typeface="Avenir Book" panose="02000503020000020003" pitchFamily="2" charset="0"/>
              </a:rPr>
              <a:t>Four sentences max. </a:t>
            </a:r>
          </a:p>
          <a:p>
            <a:pPr eaLnBrk="1" hangingPunct="1">
              <a:spcBef>
                <a:spcPct val="10000"/>
              </a:spcBef>
            </a:pPr>
            <a:endParaRPr lang="en-US" altLang="en-US" sz="4800">
              <a:latin typeface="Avenir Book" panose="02000503020000020003" pitchFamily="2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altLang="en-US" sz="4800">
                <a:latin typeface="Avenir Book" panose="02000503020000020003" pitchFamily="2" charset="0"/>
              </a:rPr>
              <a:t>If viewer truly wants to know gruesome details, they’ll ask or email you. </a:t>
            </a:r>
          </a:p>
          <a:p>
            <a:pPr eaLnBrk="1" hangingPunct="1">
              <a:spcBef>
                <a:spcPct val="10000"/>
              </a:spcBef>
            </a:pPr>
            <a:endParaRPr lang="en-US" altLang="en-US" sz="4800">
              <a:latin typeface="Avenir Book" panose="02000503020000020003" pitchFamily="2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altLang="en-US" sz="4800">
                <a:latin typeface="Avenir Book" panose="02000503020000020003" pitchFamily="2" charset="0"/>
              </a:rPr>
              <a:t>Sometimes adding a pic is good. </a:t>
            </a:r>
          </a:p>
          <a:p>
            <a:pPr eaLnBrk="1" hangingPunct="1">
              <a:spcBef>
                <a:spcPct val="10000"/>
              </a:spcBef>
            </a:pPr>
            <a:endParaRPr lang="en-US" altLang="en-US" sz="4800">
              <a:latin typeface="Avenir Book" panose="02000503020000020003" pitchFamily="2" charset="0"/>
            </a:endParaRPr>
          </a:p>
        </p:txBody>
      </p:sp>
      <p:sp>
        <p:nvSpPr>
          <p:cNvPr id="14341" name="Text Box 12">
            <a:extLst>
              <a:ext uri="{FF2B5EF4-FFF2-40B4-BE49-F238E27FC236}">
                <a16:creationId xmlns:a16="http://schemas.microsoft.com/office/drawing/2014/main" id="{28B0DBF7-09B7-D421-AC6F-7415E2344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2363" y="6908800"/>
            <a:ext cx="23347362" cy="2399188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4800" b="1" dirty="0">
                <a:solidFill>
                  <a:srgbClr val="000000"/>
                </a:solidFill>
                <a:latin typeface="Avenir Heavy" panose="02000503020000020003" pitchFamily="2" charset="0"/>
              </a:rPr>
              <a:t>Results</a:t>
            </a: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en-US" altLang="ja-JP" sz="4800" dirty="0">
                <a:latin typeface="Avenir Book" panose="02000503020000020003" pitchFamily="2" charset="0"/>
              </a:rPr>
              <a:t>Highlight your LARGE photographs, charts, maps, or in this central arena.</a:t>
            </a: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en-US" altLang="ja-JP" sz="4800" dirty="0">
                <a:latin typeface="Avenir Book" panose="02000503020000020003" pitchFamily="2" charset="0"/>
              </a:rPr>
              <a:t>Don’t include every graphic you’ve made that relates to project. Choose one. Or two. And separate graphics with plenty of white space. </a:t>
            </a: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en-US" altLang="ja-JP" sz="4800" dirty="0">
                <a:latin typeface="Avenir Book" panose="02000503020000020003" pitchFamily="2" charset="0"/>
              </a:rPr>
              <a:t>Annotate graphics with arrows and callout boxes so that viewer is </a:t>
            </a:r>
            <a:r>
              <a:rPr lang="en-US" altLang="ja-JP" sz="4800" b="1" dirty="0">
                <a:latin typeface="Avenir Heavy" panose="02000503020000020003" pitchFamily="2" charset="0"/>
              </a:rPr>
              <a:t>visually</a:t>
            </a:r>
            <a:r>
              <a:rPr lang="en-US" altLang="ja-JP" sz="4800" b="1" dirty="0">
                <a:latin typeface="Avenir Book" panose="02000503020000020003" pitchFamily="2" charset="0"/>
              </a:rPr>
              <a:t> led</a:t>
            </a:r>
            <a:r>
              <a:rPr lang="en-US" altLang="ja-JP" sz="4800" dirty="0">
                <a:latin typeface="Avenir Book" panose="02000503020000020003" pitchFamily="2" charset="0"/>
              </a:rPr>
              <a:t> through how hypothesis is addressed. The goal is to enable viewers to understand the logic behind your conclusions </a:t>
            </a:r>
            <a:r>
              <a:rPr lang="en-US" altLang="ja-JP" sz="4800" i="1" dirty="0">
                <a:latin typeface="Avenir Book" panose="02000503020000020003" pitchFamily="2" charset="0"/>
              </a:rPr>
              <a:t>without you needing to be there</a:t>
            </a:r>
            <a:r>
              <a:rPr lang="en-US" altLang="ja-JP" sz="4800" dirty="0">
                <a:latin typeface="Avenir Book" panose="02000503020000020003" pitchFamily="2" charset="0"/>
              </a:rPr>
              <a:t>.</a:t>
            </a: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en-US" altLang="ja-JP" sz="4800" dirty="0">
                <a:latin typeface="Avenir Book" panose="02000503020000020003" pitchFamily="2" charset="0"/>
              </a:rPr>
              <a:t>Keep font size of all text (even graph labels) as big or bigger than in rest of poster.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4800" dirty="0">
              <a:solidFill>
                <a:schemeClr val="accent2"/>
              </a:solidFill>
              <a:latin typeface="Avenir Book" panose="02000503020000020003" pitchFamily="2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i="1" dirty="0">
              <a:solidFill>
                <a:schemeClr val="accent2"/>
              </a:solidFill>
              <a:latin typeface="Avenir Book" panose="02000503020000020003" pitchFamily="2" charset="0"/>
            </a:endParaRPr>
          </a:p>
        </p:txBody>
      </p:sp>
      <p:sp>
        <p:nvSpPr>
          <p:cNvPr id="14342" name="Text Box 13">
            <a:extLst>
              <a:ext uri="{FF2B5EF4-FFF2-40B4-BE49-F238E27FC236}">
                <a16:creationId xmlns:a16="http://schemas.microsoft.com/office/drawing/2014/main" id="{7E9D25B4-46B9-CADF-B1AB-D41FD4753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8475" y="6902450"/>
            <a:ext cx="10512425" cy="92424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00000"/>
                </a:solidFill>
                <a:latin typeface="Avenir Heavy" panose="02000503020000020003" pitchFamily="2" charset="0"/>
              </a:rPr>
              <a:t>Conclusions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 sz="4800">
                <a:latin typeface="Avenir Book" panose="02000503020000020003" pitchFamily="2" charset="0"/>
              </a:rPr>
              <a:t>Explain why outcome is interesting. Don’t assume it’s obvious. Three sentences max</a:t>
            </a:r>
          </a:p>
        </p:txBody>
      </p:sp>
      <p:sp>
        <p:nvSpPr>
          <p:cNvPr id="14343" name="Text Box 14">
            <a:extLst>
              <a:ext uri="{FF2B5EF4-FFF2-40B4-BE49-F238E27FC236}">
                <a16:creationId xmlns:a16="http://schemas.microsoft.com/office/drawing/2014/main" id="{07C39958-73C7-E802-9C07-239E4B5A5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4663" y="4460875"/>
            <a:ext cx="477012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0" tIns="274320" rIns="274320" bIns="274320"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600"/>
              </a:spcAft>
            </a:pPr>
            <a:r>
              <a:rPr lang="en-US" altLang="en-US" sz="6000" b="1" dirty="0" err="1">
                <a:latin typeface="Avenir Medium" panose="02000503020000020003" pitchFamily="2" charset="0"/>
              </a:rPr>
              <a:t>Jorrdan</a:t>
            </a:r>
            <a:r>
              <a:rPr lang="en-US" altLang="en-US" sz="6000" b="1" dirty="0">
                <a:latin typeface="Avenir Medium" panose="02000503020000020003" pitchFamily="2" charset="0"/>
              </a:rPr>
              <a:t> Smith</a:t>
            </a:r>
            <a:r>
              <a:rPr lang="en-US" altLang="en-US" sz="6000" b="1" dirty="0">
                <a:latin typeface="Avenir Book" panose="02000503020000020003" pitchFamily="2" charset="0"/>
              </a:rPr>
              <a:t>, Department of Neurology, UFC University, USA</a:t>
            </a:r>
          </a:p>
        </p:txBody>
      </p:sp>
      <p:sp>
        <p:nvSpPr>
          <p:cNvPr id="3" name="Rectangle 180">
            <a:extLst>
              <a:ext uri="{FF2B5EF4-FFF2-40B4-BE49-F238E27FC236}">
                <a16:creationId xmlns:a16="http://schemas.microsoft.com/office/drawing/2014/main" id="{F19A7276-4D86-F671-3FB4-C904BE9D3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38" y="962315"/>
            <a:ext cx="49450625" cy="316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1000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venir Heavy"/>
                <a:ea typeface="ＭＳ Ｐゴシック" charset="0"/>
                <a:cs typeface="Avenir Heavy"/>
              </a:rPr>
              <a:t>Title pitched at general audience that provides conclusion</a:t>
            </a:r>
            <a:br>
              <a:rPr lang="en-US" sz="11000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venir Heavy"/>
                <a:ea typeface="ＭＳ Ｐゴシック" charset="0"/>
                <a:cs typeface="Avenir Heavy"/>
              </a:rPr>
            </a:br>
            <a:r>
              <a:rPr lang="en-US" sz="11000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venir Heavy"/>
                <a:ea typeface="ＭＳ Ｐゴシック" charset="0"/>
                <a:cs typeface="Avenir Heavy"/>
              </a:rPr>
              <a:t> or at least hints at something interesting </a:t>
            </a:r>
          </a:p>
        </p:txBody>
      </p:sp>
      <p:sp>
        <p:nvSpPr>
          <p:cNvPr id="14345" name="Text Box 16">
            <a:extLst>
              <a:ext uri="{FF2B5EF4-FFF2-40B4-BE49-F238E27FC236}">
                <a16:creationId xmlns:a16="http://schemas.microsoft.com/office/drawing/2014/main" id="{B099E32D-F3E5-CC50-995D-0ECAFE9B5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5300" y="21710650"/>
            <a:ext cx="10515600" cy="457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solidFill>
                  <a:srgbClr val="000000"/>
                </a:solidFill>
                <a:latin typeface="Avenir Heavy" panose="02000503020000020003" pitchFamily="2" charset="0"/>
              </a:rPr>
              <a:t>Acknowledgments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600">
                <a:latin typeface="Avenir Book" panose="02000503020000020003" pitchFamily="2" charset="0"/>
              </a:rPr>
              <a:t>Be brief. </a:t>
            </a:r>
          </a:p>
        </p:txBody>
      </p:sp>
      <p:sp>
        <p:nvSpPr>
          <p:cNvPr id="14346" name="Text Box 15">
            <a:extLst>
              <a:ext uri="{FF2B5EF4-FFF2-40B4-BE49-F238E27FC236}">
                <a16:creationId xmlns:a16="http://schemas.microsoft.com/office/drawing/2014/main" id="{66B75124-827E-E1B2-0D62-872063CF3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4500" y="16684625"/>
            <a:ext cx="10515600" cy="457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0000"/>
                </a:solidFill>
                <a:latin typeface="Avenir Heavy" panose="02000503020000020003" pitchFamily="2" charset="0"/>
              </a:rPr>
              <a:t>Literature cited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3600" dirty="0">
                <a:latin typeface="Avenir Book" panose="02000503020000020003" pitchFamily="2" charset="0"/>
              </a:rPr>
              <a:t>Smith, J., &amp; Doe, A. (2023). Water transport proteins in plants. Journal of Botany, 45(3), 123–135.</a:t>
            </a:r>
            <a:br>
              <a:rPr lang="en-US" altLang="en-US" sz="2800" dirty="0">
                <a:latin typeface="Avenir Book" panose="02000503020000020003" pitchFamily="2" charset="0"/>
              </a:rPr>
            </a:br>
            <a:endParaRPr lang="en-US" altLang="en-US" sz="2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2800" dirty="0">
              <a:latin typeface="Avenir Book" panose="02000503020000020003" pitchFamily="2" charset="0"/>
            </a:endParaRPr>
          </a:p>
        </p:txBody>
      </p:sp>
      <p:sp>
        <p:nvSpPr>
          <p:cNvPr id="14347" name="Text Box 70">
            <a:extLst>
              <a:ext uri="{FF2B5EF4-FFF2-40B4-BE49-F238E27FC236}">
                <a16:creationId xmlns:a16="http://schemas.microsoft.com/office/drawing/2014/main" id="{AB84763C-6991-42C4-AEEF-97D3FCB91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5300" y="26306463"/>
            <a:ext cx="10515600" cy="457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4400" b="1" dirty="0">
                <a:solidFill>
                  <a:srgbClr val="000000"/>
                </a:solidFill>
                <a:latin typeface="Avenir Heavy" panose="02000503020000020003" pitchFamily="2" charset="0"/>
              </a:rPr>
              <a:t>Further information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800" dirty="0">
                <a:latin typeface="Avenir Book" panose="02000503020000020003" pitchFamily="2" charset="0"/>
              </a:rPr>
              <a:t>Email to </a:t>
            </a:r>
            <a:r>
              <a:rPr lang="en-US" altLang="en-US" sz="2800" dirty="0" err="1">
                <a:latin typeface="Avenir Book" panose="02000503020000020003" pitchFamily="2" charset="0"/>
              </a:rPr>
              <a:t>Info@neurologyconf.com</a:t>
            </a:r>
            <a:endParaRPr lang="en-US" altLang="en-US" sz="2800" dirty="0">
              <a:latin typeface="Avenir Book" panose="02000503020000020003" pitchFamily="2" charset="0"/>
            </a:endParaRPr>
          </a:p>
        </p:txBody>
      </p:sp>
      <p:sp>
        <p:nvSpPr>
          <p:cNvPr id="14348" name="Text Box 7">
            <a:extLst>
              <a:ext uri="{FF2B5EF4-FFF2-40B4-BE49-F238E27FC236}">
                <a16:creationId xmlns:a16="http://schemas.microsoft.com/office/drawing/2014/main" id="{DE988DCC-ACF9-AECF-02D0-872633FD1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5713" y="13822363"/>
            <a:ext cx="15678150" cy="4741862"/>
          </a:xfrm>
          <a:prstGeom prst="rect">
            <a:avLst/>
          </a:prstGeom>
          <a:solidFill>
            <a:srgbClr val="AAFD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6900"/>
              </a:lnSpc>
            </a:pPr>
            <a:r>
              <a:rPr lang="en-US" altLang="ja-JP" sz="4800" dirty="0">
                <a:latin typeface="Avenir Medium" panose="02000503020000020003" pitchFamily="2" charset="0"/>
              </a:rPr>
              <a:t>If you have just one or two simple graphics, viewers will be drawn to explore them. If you have too many or they are too complicated, visitors will be repelled. </a:t>
            </a:r>
            <a:endParaRPr lang="en-US" altLang="en-US" sz="2800" dirty="0">
              <a:latin typeface="Avenir Medium" panose="02000503020000020003" pitchFamily="2" charset="0"/>
            </a:endParaRPr>
          </a:p>
        </p:txBody>
      </p:sp>
      <p:sp>
        <p:nvSpPr>
          <p:cNvPr id="7" name="L-Shape 6">
            <a:extLst>
              <a:ext uri="{FF2B5EF4-FFF2-40B4-BE49-F238E27FC236}">
                <a16:creationId xmlns:a16="http://schemas.microsoft.com/office/drawing/2014/main" id="{36EB2AA5-F725-80F5-49CE-FEB68F0F974E}"/>
              </a:ext>
            </a:extLst>
          </p:cNvPr>
          <p:cNvSpPr>
            <a:spLocks/>
          </p:cNvSpPr>
          <p:nvPr/>
        </p:nvSpPr>
        <p:spPr bwMode="auto">
          <a:xfrm>
            <a:off x="2022475" y="1222375"/>
            <a:ext cx="9548813" cy="4892675"/>
          </a:xfrm>
          <a:custGeom>
            <a:avLst/>
            <a:gdLst>
              <a:gd name="T0" fmla="*/ 0 w 9548651"/>
              <a:gd name="T1" fmla="*/ 0 h 4892032"/>
              <a:gd name="T2" fmla="*/ 3716036 w 9548651"/>
              <a:gd name="T3" fmla="*/ 0 h 4892032"/>
              <a:gd name="T4" fmla="*/ 3716036 w 9548651"/>
              <a:gd name="T5" fmla="*/ 2069721 h 4892032"/>
              <a:gd name="T6" fmla="*/ 9548651 w 9548651"/>
              <a:gd name="T7" fmla="*/ 2069721 h 4892032"/>
              <a:gd name="T8" fmla="*/ 9548651 w 9548651"/>
              <a:gd name="T9" fmla="*/ 4892032 h 4892032"/>
              <a:gd name="T10" fmla="*/ 0 w 9548651"/>
              <a:gd name="T11" fmla="*/ 4892032 h 4892032"/>
              <a:gd name="T12" fmla="*/ 0 w 9548651"/>
              <a:gd name="T13" fmla="*/ 0 h 48920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548651" h="4892032">
                <a:moveTo>
                  <a:pt x="0" y="0"/>
                </a:moveTo>
                <a:lnTo>
                  <a:pt x="3716036" y="0"/>
                </a:lnTo>
                <a:lnTo>
                  <a:pt x="3716036" y="2069721"/>
                </a:lnTo>
                <a:lnTo>
                  <a:pt x="9548651" y="2069721"/>
                </a:lnTo>
                <a:lnTo>
                  <a:pt x="9548651" y="4892032"/>
                </a:lnTo>
                <a:lnTo>
                  <a:pt x="0" y="489203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EFEFEF"/>
              </a:gs>
              <a:gs pos="100000">
                <a:srgbClr val="DDDDDD"/>
              </a:gs>
            </a:gsLst>
            <a:lin ang="5400000"/>
          </a:gradFill>
          <a:ln w="9525" cap="flat" cmpd="sng">
            <a:solidFill>
              <a:srgbClr val="999999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3893FD-33AB-83BF-4324-AC5567877156}"/>
              </a:ext>
            </a:extLst>
          </p:cNvPr>
          <p:cNvSpPr txBox="1"/>
          <p:nvPr/>
        </p:nvSpPr>
        <p:spPr>
          <a:xfrm>
            <a:off x="2398713" y="3857625"/>
            <a:ext cx="8796337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1">
                    <a:lumMod val="90000"/>
                  </a:schemeClr>
                </a:solidFill>
                <a:latin typeface="Avenir Book"/>
                <a:ea typeface="ＭＳ Ｐゴシック" charset="0"/>
                <a:cs typeface="Avenir Book"/>
              </a:rPr>
              <a:t>Doing so crowds the title and visually distracts from important graphics. Put logo on your business card, not poster.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E674CA-923D-0850-196B-D4F23613B1BA}"/>
              </a:ext>
            </a:extLst>
          </p:cNvPr>
          <p:cNvSpPr txBox="1"/>
          <p:nvPr/>
        </p:nvSpPr>
        <p:spPr>
          <a:xfrm>
            <a:off x="2352675" y="1552575"/>
            <a:ext cx="3151188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90000"/>
                  </a:schemeClr>
                </a:solidFill>
                <a:latin typeface="Avenir Book"/>
                <a:ea typeface="ＭＳ Ｐゴシック" charset="0"/>
                <a:cs typeface="Avenir Book"/>
              </a:rPr>
              <a:t>DO. NOT.</a:t>
            </a:r>
          </a:p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90000"/>
                  </a:schemeClr>
                </a:solidFill>
                <a:latin typeface="Avenir Book"/>
                <a:ea typeface="ＭＳ Ｐゴシック" charset="0"/>
                <a:cs typeface="Avenir Book"/>
              </a:rPr>
              <a:t>PUT. LOGOS.</a:t>
            </a:r>
          </a:p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90000"/>
                  </a:schemeClr>
                </a:solidFill>
                <a:latin typeface="Avenir Book"/>
                <a:ea typeface="ＭＳ Ｐゴシック" charset="0"/>
                <a:cs typeface="Avenir Book"/>
              </a:rPr>
              <a:t>HERE.</a:t>
            </a:r>
          </a:p>
        </p:txBody>
      </p:sp>
      <p:sp>
        <p:nvSpPr>
          <p:cNvPr id="22" name="L-Shape 21">
            <a:extLst>
              <a:ext uri="{FF2B5EF4-FFF2-40B4-BE49-F238E27FC236}">
                <a16:creationId xmlns:a16="http://schemas.microsoft.com/office/drawing/2014/main" id="{5904344E-2A4C-35CC-CE24-649A17D35EB2}"/>
              </a:ext>
            </a:extLst>
          </p:cNvPr>
          <p:cNvSpPr>
            <a:spLocks/>
          </p:cNvSpPr>
          <p:nvPr/>
        </p:nvSpPr>
        <p:spPr bwMode="auto">
          <a:xfrm flipH="1">
            <a:off x="40263763" y="1235075"/>
            <a:ext cx="8796337" cy="4891088"/>
          </a:xfrm>
          <a:custGeom>
            <a:avLst/>
            <a:gdLst>
              <a:gd name="T0" fmla="*/ 0 w 8796048"/>
              <a:gd name="T1" fmla="*/ 0 h 4892032"/>
              <a:gd name="T2" fmla="*/ 3621963 w 8796048"/>
              <a:gd name="T3" fmla="*/ 0 h 4892032"/>
              <a:gd name="T4" fmla="*/ 3621963 w 8796048"/>
              <a:gd name="T5" fmla="*/ 2069721 h 4892032"/>
              <a:gd name="T6" fmla="*/ 8796048 w 8796048"/>
              <a:gd name="T7" fmla="*/ 2069721 h 4892032"/>
              <a:gd name="T8" fmla="*/ 8796048 w 8796048"/>
              <a:gd name="T9" fmla="*/ 4892032 h 4892032"/>
              <a:gd name="T10" fmla="*/ 0 w 8796048"/>
              <a:gd name="T11" fmla="*/ 4892032 h 4892032"/>
              <a:gd name="T12" fmla="*/ 0 w 8796048"/>
              <a:gd name="T13" fmla="*/ 0 h 48920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796048" h="4892032">
                <a:moveTo>
                  <a:pt x="0" y="0"/>
                </a:moveTo>
                <a:lnTo>
                  <a:pt x="3621963" y="0"/>
                </a:lnTo>
                <a:lnTo>
                  <a:pt x="3621963" y="2069721"/>
                </a:lnTo>
                <a:lnTo>
                  <a:pt x="8796048" y="2069721"/>
                </a:lnTo>
                <a:lnTo>
                  <a:pt x="8796048" y="4892032"/>
                </a:lnTo>
                <a:lnTo>
                  <a:pt x="0" y="489203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EFEFEF"/>
              </a:gs>
              <a:gs pos="100000">
                <a:srgbClr val="DDDDDD"/>
              </a:gs>
            </a:gsLst>
            <a:lin ang="5400000"/>
          </a:gradFill>
          <a:ln w="9525" cap="flat" cmpd="sng">
            <a:solidFill>
              <a:srgbClr val="999999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866491-DDEA-A6DD-72D5-0C17F31B53E2}"/>
              </a:ext>
            </a:extLst>
          </p:cNvPr>
          <p:cNvSpPr txBox="1"/>
          <p:nvPr/>
        </p:nvSpPr>
        <p:spPr>
          <a:xfrm>
            <a:off x="40922575" y="4186238"/>
            <a:ext cx="76200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90000"/>
                  </a:schemeClr>
                </a:solidFill>
                <a:latin typeface="Avenir Book"/>
                <a:ea typeface="ＭＳ Ｐゴシック" charset="0"/>
                <a:cs typeface="Avenir Book"/>
              </a:rPr>
              <a:t>DO NOT PUT LOGOS here, either.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5750</TotalTime>
  <Words>320</Words>
  <Application>Microsoft Macintosh PowerPoint</Application>
  <PresentationFormat>Custom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Helvetica</vt:lpstr>
      <vt:lpstr>ＭＳ Ｐゴシック</vt:lpstr>
      <vt:lpstr>Arial</vt:lpstr>
      <vt:lpstr>Times New Roman</vt:lpstr>
      <vt:lpstr>Calibri</vt:lpstr>
      <vt:lpstr>ヒラギノ角ゴ Pro W3</vt:lpstr>
      <vt:lpstr>Avenir Book</vt:lpstr>
      <vt:lpstr>Avenir Heavy</vt:lpstr>
      <vt:lpstr>Avenir Medium</vt:lpstr>
      <vt:lpstr>Default Design</vt:lpstr>
      <vt:lpstr>PowerPoint Presentation</vt:lpstr>
    </vt:vector>
  </TitlesOfParts>
  <Manager/>
  <Company/>
  <LinksUpToDate>false</LinksUpToDate>
  <SharedDoc>false</SharedDoc>
  <HyperlinkBase>https://colinpurrington.com/tips/poster-design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Horizontal conference poster template</dc:title>
  <dc:subject>conference poster</dc:subject>
  <dc:creator>Colin Purrington</dc:creator>
  <cp:keywords>poster, conference, session, meeting, symposium, research, presentation</cp:keywords>
  <dc:description>Copyright Colin Purrington 2019</dc:description>
  <cp:lastModifiedBy>Contactus Contactus</cp:lastModifiedBy>
  <cp:revision>570</cp:revision>
  <cp:lastPrinted>2011-10-30T12:54:45Z</cp:lastPrinted>
  <dcterms:created xsi:type="dcterms:W3CDTF">2012-06-12T14:08:55Z</dcterms:created>
  <dcterms:modified xsi:type="dcterms:W3CDTF">2024-12-19T05:23:48Z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